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1" r:id="rId6"/>
  </p:sldMasterIdLst>
  <p:notesMasterIdLst>
    <p:notesMasterId r:id="rId71"/>
  </p:notesMasterIdLst>
  <p:handoutMasterIdLst>
    <p:handoutMasterId r:id="rId72"/>
  </p:handoutMasterIdLst>
  <p:sldIdLst>
    <p:sldId id="396" r:id="rId7"/>
    <p:sldId id="397" r:id="rId8"/>
    <p:sldId id="257" r:id="rId9"/>
    <p:sldId id="375" r:id="rId10"/>
    <p:sldId id="268" r:id="rId11"/>
    <p:sldId id="319" r:id="rId12"/>
    <p:sldId id="354" r:id="rId13"/>
    <p:sldId id="355" r:id="rId14"/>
    <p:sldId id="336" r:id="rId15"/>
    <p:sldId id="386" r:id="rId16"/>
    <p:sldId id="338" r:id="rId17"/>
    <p:sldId id="387" r:id="rId18"/>
    <p:sldId id="339" r:id="rId19"/>
    <p:sldId id="388" r:id="rId20"/>
    <p:sldId id="389" r:id="rId21"/>
    <p:sldId id="390" r:id="rId22"/>
    <p:sldId id="317" r:id="rId23"/>
    <p:sldId id="322" r:id="rId24"/>
    <p:sldId id="356" r:id="rId25"/>
    <p:sldId id="340" r:id="rId26"/>
    <p:sldId id="357" r:id="rId27"/>
    <p:sldId id="341" r:id="rId28"/>
    <p:sldId id="358" r:id="rId29"/>
    <p:sldId id="342" r:id="rId30"/>
    <p:sldId id="343" r:id="rId31"/>
    <p:sldId id="344" r:id="rId32"/>
    <p:sldId id="345" r:id="rId33"/>
    <p:sldId id="318" r:id="rId34"/>
    <p:sldId id="332" r:id="rId35"/>
    <p:sldId id="378" r:id="rId36"/>
    <p:sldId id="346" r:id="rId37"/>
    <p:sldId id="333" r:id="rId38"/>
    <p:sldId id="334" r:id="rId39"/>
    <p:sldId id="347" r:id="rId40"/>
    <p:sldId id="349" r:id="rId41"/>
    <p:sldId id="350" r:id="rId42"/>
    <p:sldId id="359" r:id="rId43"/>
    <p:sldId id="379" r:id="rId44"/>
    <p:sldId id="351" r:id="rId45"/>
    <p:sldId id="352" r:id="rId46"/>
    <p:sldId id="360" r:id="rId47"/>
    <p:sldId id="353" r:id="rId48"/>
    <p:sldId id="380" r:id="rId49"/>
    <p:sldId id="361" r:id="rId50"/>
    <p:sldId id="381" r:id="rId51"/>
    <p:sldId id="382" r:id="rId52"/>
    <p:sldId id="383" r:id="rId53"/>
    <p:sldId id="384" r:id="rId54"/>
    <p:sldId id="385" r:id="rId55"/>
    <p:sldId id="362" r:id="rId56"/>
    <p:sldId id="363" r:id="rId57"/>
    <p:sldId id="393" r:id="rId58"/>
    <p:sldId id="365" r:id="rId59"/>
    <p:sldId id="367" r:id="rId60"/>
    <p:sldId id="394" r:id="rId61"/>
    <p:sldId id="370" r:id="rId62"/>
    <p:sldId id="371" r:id="rId63"/>
    <p:sldId id="372" r:id="rId64"/>
    <p:sldId id="373" r:id="rId65"/>
    <p:sldId id="392" r:id="rId66"/>
    <p:sldId id="374" r:id="rId67"/>
    <p:sldId id="395" r:id="rId68"/>
    <p:sldId id="267" r:id="rId69"/>
    <p:sldId id="33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6486" autoAdjust="0"/>
  </p:normalViewPr>
  <p:slideViewPr>
    <p:cSldViewPr snapToGrid="0" snapToObjects="1">
      <p:cViewPr varScale="1">
        <p:scale>
          <a:sx n="74" d="100"/>
          <a:sy n="74" d="100"/>
        </p:scale>
        <p:origin x="60" y="990"/>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1/25/2021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a:t>
            </a:r>
            <a:r>
              <a:rPr lang="en-US" altLang="en-US" baseline="0"/>
              <a:t>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One important CIE standard from around 1931 basically calibrated human </a:t>
            </a:r>
            <a:r>
              <a:rPr lang="en-US" sz="1200" b="1" i="0" kern="1200" dirty="0" err="1">
                <a:solidFill>
                  <a:schemeClr val="tx1"/>
                </a:solidFill>
                <a:effectLst/>
                <a:latin typeface="+mn-lt"/>
                <a:ea typeface="+mn-ea"/>
                <a:cs typeface="+mn-cs"/>
              </a:rPr>
              <a:t>tristimulus</a:t>
            </a:r>
            <a:r>
              <a:rPr lang="en-US" sz="1200" b="1" i="0" kern="1200" dirty="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a:solidFill>
                  <a:schemeClr val="tx1"/>
                </a:solidFill>
                <a:effectLst/>
                <a:latin typeface="+mn-lt"/>
                <a:ea typeface="+mn-ea"/>
                <a:cs typeface="+mn-cs"/>
              </a:rPr>
              <a:t>HSV</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a:solidFill>
                  <a:schemeClr val="tx1"/>
                </a:solidFill>
                <a:effectLst/>
                <a:latin typeface="+mn-lt"/>
                <a:ea typeface="+mn-ea"/>
                <a:cs typeface="+mn-cs"/>
              </a:rPr>
              <a:t>For stuff like this, folks came up the HSV space. This space transforms the RGB space into a more convenient representation.</a:t>
            </a:r>
          </a:p>
          <a:p>
            <a:endParaRPr lang="en-US" dirty="0"/>
          </a:p>
          <a:p>
            <a:pPr rtl="0"/>
            <a:r>
              <a:rPr lang="en-US" sz="1200" b="0" i="0" kern="1200" dirty="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a:solidFill>
                  <a:schemeClr val="tx1"/>
                </a:solidFill>
                <a:effectLst/>
                <a:latin typeface="+mn-lt"/>
                <a:ea typeface="+mn-ea"/>
                <a:cs typeface="+mn-cs"/>
              </a:rPr>
              <a:t>Value </a:t>
            </a:r>
            <a:r>
              <a:rPr lang="en-US" sz="1200" b="0" i="0" kern="1200" dirty="0">
                <a:solidFill>
                  <a:schemeClr val="tx1"/>
                </a:solidFill>
                <a:effectLst/>
                <a:latin typeface="+mn-lt"/>
                <a:ea typeface="+mn-ea"/>
                <a:cs typeface="+mn-cs"/>
              </a:rPr>
              <a:t>(V) dedicated towards “Whiteness”.</a:t>
            </a:r>
          </a:p>
          <a:p>
            <a:pPr rtl="0"/>
            <a:r>
              <a:rPr lang="en-US" sz="1200" b="0" i="0" kern="1200" dirty="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8449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874115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329488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843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138113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7423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303785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629039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8014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67119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7217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666830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054683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3833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390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01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3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2888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234850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09965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7756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250389"/>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41449773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509" r:id="rId18"/>
    <p:sldLayoutId id="2147493510"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0.tmp"/></Relationships>
</file>

<file path=ppt/slides/_rels/slide3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3.tmp"/></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5.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1.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xmlns="" id="{A557F063-8854-48BA-BF0D-D7E1B7E4BBA7}"/>
              </a:ext>
            </a:extLst>
          </p:cNvPr>
          <p:cNvGraphicFramePr>
            <a:graphicFrameLocks noGrp="1"/>
          </p:cNvGraphicFramePr>
          <p:nvPr>
            <p:extLst>
              <p:ext uri="{D42A27DB-BD31-4B8C-83A1-F6EECF244321}">
                <p14:modId xmlns:p14="http://schemas.microsoft.com/office/powerpoint/2010/main" val="3370428300"/>
              </p:ext>
            </p:extLst>
          </p:nvPr>
        </p:nvGraphicFramePr>
        <p:xfrm>
          <a:off x="1223628" y="1121269"/>
          <a:ext cx="6683956" cy="329184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xmlns="" val="490576269"/>
                    </a:ext>
                  </a:extLst>
                </a:gridCol>
                <a:gridCol w="2398728">
                  <a:extLst>
                    <a:ext uri="{9D8B030D-6E8A-4147-A177-3AD203B41FA5}">
                      <a16:colId xmlns:a16="http://schemas.microsoft.com/office/drawing/2014/main" xmlns="" val="2750247129"/>
                    </a:ext>
                  </a:extLst>
                </a:gridCol>
                <a:gridCol w="705089">
                  <a:extLst>
                    <a:ext uri="{9D8B030D-6E8A-4147-A177-3AD203B41FA5}">
                      <a16:colId xmlns:a16="http://schemas.microsoft.com/office/drawing/2014/main" xmlns="" val="3137058074"/>
                    </a:ext>
                  </a:extLst>
                </a:gridCol>
                <a:gridCol w="1765364">
                  <a:extLst>
                    <a:ext uri="{9D8B030D-6E8A-4147-A177-3AD203B41FA5}">
                      <a16:colId xmlns:a16="http://schemas.microsoft.com/office/drawing/2014/main" xmlns="" val="2240145745"/>
                    </a:ext>
                  </a:extLst>
                </a:gridCol>
                <a:gridCol w="1246609">
                  <a:extLst>
                    <a:ext uri="{9D8B030D-6E8A-4147-A177-3AD203B41FA5}">
                      <a16:colId xmlns:a16="http://schemas.microsoft.com/office/drawing/2014/main" xmlns=""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504103745"/>
                  </a:ext>
                </a:extLst>
              </a:tr>
              <a:tr h="251460">
                <a:tc>
                  <a:txBody>
                    <a:bodyPr/>
                    <a:lstStyle/>
                    <a:p>
                      <a:pPr marL="0" algn="ctr" defTabSz="342900" rtl="0" eaLnBrk="1" latinLnBrk="0" hangingPunct="1"/>
                      <a:r>
                        <a:rPr lang="en-US" sz="1200" kern="1200" dirty="0">
                          <a:solidFill>
                            <a:schemeClr val="dk1"/>
                          </a:solidFill>
                          <a:latin typeface="+mn-lt"/>
                          <a:ea typeface="+mn-ea"/>
                          <a:cs typeface="+mn-cs"/>
                        </a:rPr>
                        <a:t>2</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All about Data</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6th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Pre-Class Quiz 01*</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8th Feb – 15th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1077056632"/>
                  </a:ext>
                </a:extLst>
              </a:tr>
              <a:tr h="251460">
                <a:tc>
                  <a:txBody>
                    <a:bodyPr/>
                    <a:lstStyle/>
                    <a:p>
                      <a:pPr algn="ctr"/>
                      <a:r>
                        <a:rPr lang="en-US" sz="1200" dirty="0"/>
                        <a:t>3</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xmlns=""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4135394514"/>
                  </a:ext>
                </a:extLst>
              </a:tr>
            </a:tbl>
          </a:graphicData>
        </a:graphic>
      </p:graphicFrame>
      <p:sp>
        <p:nvSpPr>
          <p:cNvPr id="8" name="Text Placeholder 2">
            <a:extLst>
              <a:ext uri="{FF2B5EF4-FFF2-40B4-BE49-F238E27FC236}">
                <a16:creationId xmlns:a16="http://schemas.microsoft.com/office/drawing/2014/main" xmlns=""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*All quizzes have a </a:t>
            </a:r>
            <a:r>
              <a:rPr kumimoji="0" lang="en-US" sz="1500" b="1" i="0" u="sng" strike="noStrike" kern="1200" cap="none" spc="0" normalizeH="0" baseline="0" noProof="0" dirty="0">
                <a:ln>
                  <a:noFill/>
                </a:ln>
                <a:solidFill>
                  <a:prstClr val="white"/>
                </a:solidFill>
                <a:effectLst/>
                <a:uLnTx/>
                <a:uFillTx/>
                <a:latin typeface="Lucida sans"/>
                <a:ea typeface="ヒラギノ角ゴ Pro W3" charset="-128"/>
              </a:rPr>
              <a:t>12-NOON</a:t>
            </a: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 deadline. No extensions!</a:t>
            </a:r>
            <a:endParaRPr kumimoji="0" lang="en-SG" sz="1200" b="1" i="0" u="none" strike="noStrike" kern="1200" cap="none" spc="0" normalizeH="0" baseline="0" noProof="0" dirty="0">
              <a:ln>
                <a:noFill/>
              </a:ln>
              <a:solidFill>
                <a:prstClr val="white"/>
              </a:solidFill>
              <a:effectLst/>
              <a:uLnTx/>
              <a:uFillTx/>
              <a:latin typeface="Lucida sans"/>
              <a:ea typeface="ヒラギノ角ゴ Pro W3" charset="-128"/>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
        <p:nvSpPr>
          <p:cNvPr id="5" name="TextBox 4">
            <a:extLst>
              <a:ext uri="{FF2B5EF4-FFF2-40B4-BE49-F238E27FC236}">
                <a16:creationId xmlns:a16="http://schemas.microsoft.com/office/drawing/2014/main" xmlns="" id="{684591FC-CF1F-4581-9CE0-8CCA59FF34A5}"/>
              </a:ext>
            </a:extLst>
          </p:cNvPr>
          <p:cNvSpPr txBox="1"/>
          <p:nvPr/>
        </p:nvSpPr>
        <p:spPr>
          <a:xfrm>
            <a:off x="6315153" y="1833395"/>
            <a:ext cx="2508708"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err="1"/>
              <a:t>Colourimetry</a:t>
            </a:r>
            <a:r>
              <a:rPr lang="en-US" sz="1100" dirty="0"/>
              <a:t> – intensity (objective) as opposed to the brightness (subjective)</a:t>
            </a:r>
          </a:p>
          <a:p>
            <a:pPr marL="0" indent="0" algn="ctr">
              <a:buNone/>
            </a:pPr>
            <a:endParaRPr lang="en-US" sz="1100" dirty="0"/>
          </a:p>
          <a:p>
            <a:pPr marL="0" indent="0" algn="ctr">
              <a:buNone/>
            </a:pPr>
            <a:r>
              <a:rPr lang="en-US" sz="1100" dirty="0"/>
              <a:t>Intensity: </a:t>
            </a:r>
            <a:r>
              <a:rPr lang="en-US" dirty="0"/>
              <a:t> amount of light (lumens) falling on a surface (over any given square foot or square meter). Therefore, light intensity is measured in terms of lumens per square foot (</a:t>
            </a:r>
            <a:r>
              <a:rPr lang="en-US" dirty="0" err="1"/>
              <a:t>footcandles</a:t>
            </a:r>
            <a:r>
              <a:rPr lang="en-US" dirty="0"/>
              <a:t>) or lumens per square meter (lux)</a:t>
            </a:r>
            <a:endParaRPr lang="en-SG" sz="1100" dirty="0"/>
          </a:p>
        </p:txBody>
      </p:sp>
      <p:sp>
        <p:nvSpPr>
          <p:cNvPr id="7" name="TextBox 6">
            <a:extLst>
              <a:ext uri="{FF2B5EF4-FFF2-40B4-BE49-F238E27FC236}">
                <a16:creationId xmlns:a16="http://schemas.microsoft.com/office/drawing/2014/main" xmlns="" id="{874254D0-A87B-47E1-B0D5-0E9069D6B9E8}"/>
              </a:ext>
            </a:extLst>
          </p:cNvPr>
          <p:cNvSpPr txBox="1"/>
          <p:nvPr/>
        </p:nvSpPr>
        <p:spPr>
          <a:xfrm>
            <a:off x="59133" y="2125145"/>
            <a:ext cx="1906827"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Theoretically, you can match the overlapped RGB with test colours.</a:t>
            </a:r>
          </a:p>
          <a:p>
            <a:pPr marL="0" indent="0" algn="ctr">
              <a:buNone/>
            </a:pPr>
            <a:endParaRPr lang="en-US" sz="1100" dirty="0"/>
          </a:p>
          <a:p>
            <a:pPr marL="0" indent="0" algn="ctr">
              <a:buNone/>
            </a:pPr>
            <a:r>
              <a:rPr lang="en-US" sz="1100" dirty="0"/>
              <a:t>Practically, not easy because difficult to standardized the primary lamps and keep in calibrated</a:t>
            </a:r>
            <a:endParaRPr lang="en-SG" sz="1100" dirty="0"/>
          </a:p>
        </p:txBody>
      </p:sp>
    </p:spTree>
    <p:extLst>
      <p:ext uri="{BB962C8B-B14F-4D97-AF65-F5344CB8AC3E}">
        <p14:creationId xmlns:p14="http://schemas.microsoft.com/office/powerpoint/2010/main" val="24150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a:latin typeface="Calibri" panose="020F0502020204030204" pitchFamily="34" charset="0"/>
                <a:cs typeface="Calibri" panose="020F0502020204030204" pitchFamily="34" charset="0"/>
              </a:rPr>
              <a:t>Source</a:t>
            </a:r>
            <a:r>
              <a:rPr lang="en-US" altLang="zh-CN" sz="1000" dirty="0">
                <a:latin typeface="Calibri" panose="020F0502020204030204" pitchFamily="34" charset="0"/>
                <a:cs typeface="Calibri" panose="020F0502020204030204" pitchFamily="34" charset="0"/>
              </a:rPr>
              <a:t>: </a:t>
            </a:r>
            <a:r>
              <a:rPr lang="en-SG" sz="1000" dirty="0">
                <a:latin typeface="Calibri" panose="020F0502020204030204" pitchFamily="34" charset="0"/>
                <a:cs typeface="Calibri" panose="020F0502020204030204" pitchFamily="34" charset="0"/>
                <a:hlinkClick r:id="rId3"/>
              </a:rPr>
              <a:t>https://dot-color.com/tag/chromaticity-diagram/</a:t>
            </a:r>
            <a:endParaRPr lang="en-SG" sz="1000" dirty="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colour system is often used by 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
        <p:nvSpPr>
          <p:cNvPr id="5" name="TextBox 4">
            <a:extLst>
              <a:ext uri="{FF2B5EF4-FFF2-40B4-BE49-F238E27FC236}">
                <a16:creationId xmlns:a16="http://schemas.microsoft.com/office/drawing/2014/main" xmlns="" id="{5B366964-C4FC-441A-A4BB-E3D689408B9A}"/>
              </a:ext>
            </a:extLst>
          </p:cNvPr>
          <p:cNvSpPr txBox="1"/>
          <p:nvPr/>
        </p:nvSpPr>
        <p:spPr>
          <a:xfrm>
            <a:off x="5943404" y="1892904"/>
            <a:ext cx="2918557" cy="2420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mj-lt"/>
              <a:buAutoNum type="arabicPeriod"/>
            </a:pPr>
            <a:r>
              <a:rPr lang="en-US" sz="1100" dirty="0">
                <a:solidFill>
                  <a:srgbClr val="FF0000"/>
                </a:solidFill>
              </a:rPr>
              <a:t>What combination should I use to get  greenish blue? </a:t>
            </a:r>
          </a:p>
          <a:p>
            <a:pPr>
              <a:buFont typeface="+mj-lt"/>
              <a:buAutoNum type="arabicPeriod"/>
            </a:pPr>
            <a:r>
              <a:rPr lang="en-US" sz="1100" dirty="0">
                <a:solidFill>
                  <a:srgbClr val="FF0000"/>
                </a:solidFill>
              </a:rPr>
              <a:t>How should I make it appear "lighter" or "whiter"? </a:t>
            </a:r>
          </a:p>
          <a:p>
            <a:pPr>
              <a:buFont typeface="+mj-lt"/>
              <a:buAutoNum type="arabicPeriod"/>
            </a:pPr>
            <a:r>
              <a:rPr lang="en-US" sz="1100" dirty="0">
                <a:solidFill>
                  <a:srgbClr val="FF0000"/>
                </a:solidFill>
              </a:rPr>
              <a:t>How much Red should I add to make it appear "natural"?</a:t>
            </a:r>
          </a:p>
          <a:p>
            <a:pPr marL="0" indent="0">
              <a:buNone/>
            </a:pPr>
            <a:endParaRPr lang="en-US" sz="1100" dirty="0">
              <a:solidFill>
                <a:schemeClr val="tx1"/>
              </a:solidFill>
              <a:sym typeface="Wingdings" panose="05000000000000000000" pitchFamily="2" charset="2"/>
            </a:endParaRPr>
          </a:p>
          <a:p>
            <a:r>
              <a:rPr lang="en-US" sz="1100" dirty="0">
                <a:solidFill>
                  <a:schemeClr val="tx1"/>
                </a:solidFill>
              </a:rPr>
              <a:t>HSV space transforms the RGB space into a more intuitive representation.</a:t>
            </a:r>
          </a:p>
          <a:p>
            <a:endParaRPr lang="en-US" sz="1100" dirty="0"/>
          </a:p>
          <a:p>
            <a:r>
              <a:rPr lang="en-US" sz="1100" dirty="0">
                <a:solidFill>
                  <a:schemeClr val="tx1"/>
                </a:solidFill>
              </a:rPr>
              <a:t>For certain applications, we require a better representative model of color and hence, we have the HSV space.</a:t>
            </a:r>
            <a:endParaRPr lang="en-SG" dirty="0"/>
          </a:p>
        </p:txBody>
      </p:sp>
      <p:sp>
        <p:nvSpPr>
          <p:cNvPr id="7" name="TextBox 6">
            <a:extLst>
              <a:ext uri="{FF2B5EF4-FFF2-40B4-BE49-F238E27FC236}">
                <a16:creationId xmlns:a16="http://schemas.microsoft.com/office/drawing/2014/main" xmlns="" id="{8E1E52D4-773A-44BF-808D-E49A1560218C}"/>
              </a:ext>
            </a:extLst>
          </p:cNvPr>
          <p:cNvSpPr txBox="1"/>
          <p:nvPr/>
        </p:nvSpPr>
        <p:spPr>
          <a:xfrm>
            <a:off x="165100" y="1892904"/>
            <a:ext cx="2166521" cy="25495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Hue</a:t>
            </a:r>
            <a:r>
              <a:rPr lang="en-US" sz="1100" dirty="0">
                <a:solidFill>
                  <a:schemeClr val="tx1"/>
                </a:solidFill>
              </a:rPr>
              <a:t> – which part of rainbow colour map a colour belongs to i.e., reg to green</a:t>
            </a:r>
          </a:p>
          <a:p>
            <a:endParaRPr lang="en-US" sz="1100" dirty="0">
              <a:solidFill>
                <a:schemeClr val="tx1"/>
              </a:solidFill>
            </a:endParaRPr>
          </a:p>
          <a:p>
            <a:r>
              <a:rPr lang="en-US" dirty="0"/>
              <a:t>Saturation</a:t>
            </a:r>
            <a:r>
              <a:rPr lang="en-US" sz="1100" dirty="0">
                <a:solidFill>
                  <a:schemeClr val="tx1"/>
                </a:solidFill>
              </a:rPr>
              <a:t> – how rich a  colour hue is e.g., neon colours are saturated, while pastel colours are less</a:t>
            </a:r>
          </a:p>
          <a:p>
            <a:endParaRPr lang="en-US" sz="1100" dirty="0">
              <a:solidFill>
                <a:schemeClr val="tx1"/>
              </a:solidFill>
            </a:endParaRPr>
          </a:p>
          <a:p>
            <a:r>
              <a:rPr lang="en-US" dirty="0"/>
              <a:t>Value</a:t>
            </a:r>
            <a:r>
              <a:rPr lang="en-US" sz="1100" dirty="0">
                <a:solidFill>
                  <a:schemeClr val="tx1"/>
                </a:solidFill>
              </a:rPr>
              <a:t> denotes colour brightness, or how close it is to black or white</a:t>
            </a:r>
            <a:endParaRPr lang="en-SG" dirty="0"/>
          </a:p>
        </p:txBody>
      </p:sp>
    </p:spTree>
    <p:extLst>
      <p:ext uri="{BB962C8B-B14F-4D97-AF65-F5344CB8AC3E}">
        <p14:creationId xmlns:p14="http://schemas.microsoft.com/office/powerpoint/2010/main" val="19762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a:solidFill>
                  <a:prstClr val="black"/>
                </a:solidFill>
                <a:latin typeface="Calibri"/>
              </a:rPr>
              <a:t>Shape</a:t>
            </a: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a:solidFill>
                  <a:prstClr val="black"/>
                </a:solidFill>
                <a:latin typeface="Calibri"/>
              </a:rPr>
              <a:t>Angles</a:t>
            </a: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a:solidFill>
                  <a:prstClr val="black"/>
                </a:solidFill>
                <a:latin typeface="Calibri"/>
              </a:rPr>
              <a:t>Direction</a:t>
            </a: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a:solidFill>
                  <a:prstClr val="black"/>
                </a:solidFill>
                <a:latin typeface="Calibri"/>
              </a:rPr>
              <a:t>Length</a:t>
            </a: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a:solidFill>
                  <a:prstClr val="black"/>
                </a:solidFill>
                <a:latin typeface="Calibri"/>
              </a:rPr>
              <a:t>Position</a:t>
            </a: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a:solidFill>
                  <a:prstClr val="black"/>
                </a:solidFill>
                <a:latin typeface="Calibri"/>
              </a:rPr>
              <a:t>Area and Volume</a:t>
            </a: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a:solidFill>
                  <a:prstClr val="black"/>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mins break)</a:t>
            </a:r>
          </a:p>
        </p:txBody>
      </p:sp>
    </p:spTree>
    <p:extLst>
      <p:ext uri="{BB962C8B-B14F-4D97-AF65-F5344CB8AC3E}">
        <p14:creationId xmlns:p14="http://schemas.microsoft.com/office/powerpoint/2010/main" val="346739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
        <p:nvSpPr>
          <p:cNvPr id="2" name="Rectangle 1">
            <a:extLst>
              <a:ext uri="{FF2B5EF4-FFF2-40B4-BE49-F238E27FC236}">
                <a16:creationId xmlns:a16="http://schemas.microsoft.com/office/drawing/2014/main" xmlns="" id="{820D2F7A-89F8-426E-B628-F89AC61F8492}"/>
              </a:ext>
            </a:extLst>
          </p:cNvPr>
          <p:cNvSpPr/>
          <p:nvPr/>
        </p:nvSpPr>
        <p:spPr>
          <a:xfrm>
            <a:off x="6566256" y="1583174"/>
            <a:ext cx="2150147" cy="668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Each data point in a plane represented by a pair of (numerical) coordinates.</a:t>
            </a:r>
          </a:p>
        </p:txBody>
      </p:sp>
      <p:cxnSp>
        <p:nvCxnSpPr>
          <p:cNvPr id="4" name="Straight Arrow Connector 3">
            <a:extLst>
              <a:ext uri="{FF2B5EF4-FFF2-40B4-BE49-F238E27FC236}">
                <a16:creationId xmlns:a16="http://schemas.microsoft.com/office/drawing/2014/main" xmlns="" id="{85D7730D-B5A3-47FB-A773-D8E7190E46CF}"/>
              </a:ext>
            </a:extLst>
          </p:cNvPr>
          <p:cNvCxnSpPr>
            <a:cxnSpLocks/>
          </p:cNvCxnSpPr>
          <p:nvPr/>
        </p:nvCxnSpPr>
        <p:spPr>
          <a:xfrm flipV="1">
            <a:off x="4557198" y="2156460"/>
            <a:ext cx="1256862"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xmlns="" id="{2BE8FBFF-9BC4-4FBD-B448-989E9D1FE57E}"/>
              </a:ext>
            </a:extLst>
          </p:cNvPr>
          <p:cNvCxnSpPr/>
          <p:nvPr/>
        </p:nvCxnSpPr>
        <p:spPr>
          <a:xfrm flipV="1">
            <a:off x="427597" y="1504638"/>
            <a:ext cx="1242060"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xmlns="" id="{E0768F35-38C3-41B4-BA50-524F867B6284}"/>
              </a:ext>
            </a:extLst>
          </p:cNvPr>
          <p:cNvSpPr/>
          <p:nvPr/>
        </p:nvSpPr>
        <p:spPr>
          <a:xfrm>
            <a:off x="1335684" y="1951168"/>
            <a:ext cx="1242061" cy="601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Length and magnitude of line </a:t>
            </a:r>
          </a:p>
        </p:txBody>
      </p:sp>
      <p:sp>
        <p:nvSpPr>
          <p:cNvPr id="12" name="Rectangle 11">
            <a:extLst>
              <a:ext uri="{FF2B5EF4-FFF2-40B4-BE49-F238E27FC236}">
                <a16:creationId xmlns:a16="http://schemas.microsoft.com/office/drawing/2014/main" xmlns="" id="{1F34D97B-55FE-446B-A8D7-3F4ABC696B97}"/>
              </a:ext>
            </a:extLst>
          </p:cNvPr>
          <p:cNvSpPr/>
          <p:nvPr/>
        </p:nvSpPr>
        <p:spPr>
          <a:xfrm>
            <a:off x="4589084" y="3072204"/>
            <a:ext cx="596545"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Origin</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
        <p:nvSpPr>
          <p:cNvPr id="8" name="Rectangle 7">
            <a:extLst>
              <a:ext uri="{FF2B5EF4-FFF2-40B4-BE49-F238E27FC236}">
                <a16:creationId xmlns:a16="http://schemas.microsoft.com/office/drawing/2014/main" xmlns="" id="{FF9071B2-4F5C-41C5-B1BB-2E378972528B}"/>
              </a:ext>
            </a:extLst>
          </p:cNvPr>
          <p:cNvSpPr/>
          <p:nvPr/>
        </p:nvSpPr>
        <p:spPr>
          <a:xfrm>
            <a:off x="3400365" y="3286012"/>
            <a:ext cx="501076"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Pole</a:t>
            </a:r>
          </a:p>
        </p:txBody>
      </p:sp>
      <p:sp>
        <p:nvSpPr>
          <p:cNvPr id="9" name="Rectangle 8">
            <a:extLst>
              <a:ext uri="{FF2B5EF4-FFF2-40B4-BE49-F238E27FC236}">
                <a16:creationId xmlns:a16="http://schemas.microsoft.com/office/drawing/2014/main" xmlns="" id="{2A506AD1-979D-490E-8CD9-8FC24027E4DA}"/>
              </a:ext>
            </a:extLst>
          </p:cNvPr>
          <p:cNvSpPr/>
          <p:nvPr/>
        </p:nvSpPr>
        <p:spPr>
          <a:xfrm rot="19957331">
            <a:off x="4850876" y="1966530"/>
            <a:ext cx="1107174"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Polar Axis</a:t>
            </a:r>
          </a:p>
        </p:txBody>
      </p:sp>
      <p:sp>
        <p:nvSpPr>
          <p:cNvPr id="10" name="Rectangle 9">
            <a:extLst>
              <a:ext uri="{FF2B5EF4-FFF2-40B4-BE49-F238E27FC236}">
                <a16:creationId xmlns:a16="http://schemas.microsoft.com/office/drawing/2014/main" xmlns="" id="{54A5C403-1CF5-4D57-907D-D573EB0EA749}"/>
              </a:ext>
            </a:extLst>
          </p:cNvPr>
          <p:cNvSpPr/>
          <p:nvPr/>
        </p:nvSpPr>
        <p:spPr>
          <a:xfrm>
            <a:off x="453862" y="1574446"/>
            <a:ext cx="2028992" cy="11763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Distance from the pole is called the radial coordinate</a:t>
            </a:r>
          </a:p>
          <a:p>
            <a:endParaRPr lang="en-US" sz="1200" dirty="0">
              <a:solidFill>
                <a:srgbClr val="6600FF"/>
              </a:solidFill>
            </a:endParaRPr>
          </a:p>
          <a:p>
            <a:r>
              <a:rPr lang="en-US" sz="1200" dirty="0">
                <a:solidFill>
                  <a:srgbClr val="6600FF"/>
                </a:solidFill>
              </a:rPr>
              <a:t>Angle is called the angular coordinate, polar angle or azimuth</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
        <p:nvSpPr>
          <p:cNvPr id="5" name="Rectangle 4">
            <a:extLst>
              <a:ext uri="{FF2B5EF4-FFF2-40B4-BE49-F238E27FC236}">
                <a16:creationId xmlns:a16="http://schemas.microsoft.com/office/drawing/2014/main" xmlns="" id="{2416D150-F5F2-476A-B5FF-AF49E04CE6E1}"/>
              </a:ext>
            </a:extLst>
          </p:cNvPr>
          <p:cNvSpPr/>
          <p:nvPr/>
        </p:nvSpPr>
        <p:spPr>
          <a:xfrm>
            <a:off x="6039322" y="4191000"/>
            <a:ext cx="2243618" cy="6435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Latitude = Horizontal = x-axis</a:t>
            </a:r>
          </a:p>
          <a:p>
            <a:endParaRPr lang="en-US" sz="1200" dirty="0">
              <a:solidFill>
                <a:srgbClr val="6600FF"/>
              </a:solidFill>
            </a:endParaRPr>
          </a:p>
          <a:p>
            <a:r>
              <a:rPr lang="en-US" sz="1200" dirty="0">
                <a:solidFill>
                  <a:srgbClr val="6600FF"/>
                </a:solidFill>
              </a:rPr>
              <a:t>Longitude = Vertical = y-axis</a:t>
            </a:r>
          </a:p>
        </p:txBody>
      </p:sp>
    </p:spTree>
    <p:extLst>
      <p:ext uri="{BB962C8B-B14F-4D97-AF65-F5344CB8AC3E}">
        <p14:creationId xmlns:p14="http://schemas.microsoft.com/office/powerpoint/2010/main" val="19320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90843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(1/3)</a:t>
            </a: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increase</a:t>
            </a: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
        <p:nvSpPr>
          <p:cNvPr id="7" name="Rectangle 6">
            <a:extLst>
              <a:ext uri="{FF2B5EF4-FFF2-40B4-BE49-F238E27FC236}">
                <a16:creationId xmlns:a16="http://schemas.microsoft.com/office/drawing/2014/main" xmlns="" id="{CD630322-99F9-41F7-88A6-6162F242CB88}"/>
              </a:ext>
            </a:extLst>
          </p:cNvPr>
          <p:cNvSpPr/>
          <p:nvPr/>
        </p:nvSpPr>
        <p:spPr>
          <a:xfrm>
            <a:off x="6640169" y="2720339"/>
            <a:ext cx="2243618" cy="9002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A log scale is very useful to show rate of change but best to use it carefully and by explaining to your audience that the graph is in a log-scale</a:t>
            </a:r>
          </a:p>
        </p:txBody>
      </p:sp>
      <p:pic>
        <p:nvPicPr>
          <p:cNvPr id="5" name="Picture 4">
            <a:extLst>
              <a:ext uri="{FF2B5EF4-FFF2-40B4-BE49-F238E27FC236}">
                <a16:creationId xmlns:a16="http://schemas.microsoft.com/office/drawing/2014/main" xmlns="" id="{2F615237-6362-4844-A029-DAE619D93C8D}"/>
              </a:ext>
            </a:extLst>
          </p:cNvPr>
          <p:cNvPicPr>
            <a:picLocks noChangeAspect="1"/>
          </p:cNvPicPr>
          <p:nvPr/>
        </p:nvPicPr>
        <p:blipFill>
          <a:blip r:embed="rId4"/>
          <a:stretch>
            <a:fillRect/>
          </a:stretch>
        </p:blipFill>
        <p:spPr>
          <a:xfrm>
            <a:off x="5040900" y="182731"/>
            <a:ext cx="4045240" cy="1318409"/>
          </a:xfrm>
          <a:prstGeom prst="rect">
            <a:avLst/>
          </a:prstGeom>
        </p:spPr>
      </p:pic>
    </p:spTree>
    <p:extLst>
      <p:ext uri="{BB962C8B-B14F-4D97-AF65-F5344CB8AC3E}">
        <p14:creationId xmlns:p14="http://schemas.microsoft.com/office/powerpoint/2010/main" val="359793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xmlns=""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(2/3)</a:t>
            </a: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gender</a:t>
            </a: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1174684" y="4142101"/>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
        <p:nvSpPr>
          <p:cNvPr id="8" name="Rectangle 7">
            <a:extLst>
              <a:ext uri="{FF2B5EF4-FFF2-40B4-BE49-F238E27FC236}">
                <a16:creationId xmlns:a16="http://schemas.microsoft.com/office/drawing/2014/main" xmlns="" id="{2BEF27DC-DBE1-4D6B-B397-1DBECBC69845}"/>
              </a:ext>
            </a:extLst>
          </p:cNvPr>
          <p:cNvSpPr/>
          <p:nvPr/>
        </p:nvSpPr>
        <p:spPr>
          <a:xfrm>
            <a:off x="6198209" y="4039991"/>
            <a:ext cx="1116991" cy="2042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Ordinal Scale</a:t>
            </a:r>
          </a:p>
        </p:txBody>
      </p:sp>
    </p:spTree>
    <p:extLst>
      <p:ext uri="{BB962C8B-B14F-4D97-AF65-F5344CB8AC3E}">
        <p14:creationId xmlns:p14="http://schemas.microsoft.com/office/powerpoint/2010/main" val="399917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(3/3)</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3"/>
              </a:rPr>
              <a:t>https://s-media-cache-ak0.pinimg.com/originals/06/d2/7c/06d27c4e1d7d594ad5f130dc531d2e56.jpg</a:t>
            </a:r>
            <a:r>
              <a:rPr lang="en-SG" sz="1000" i="1" dirty="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a:t>
            </a:r>
            <a:r>
              <a:rPr lang="en-GB" sz="1800" b="1" dirty="0">
                <a:solidFill>
                  <a:srgbClr val="FF0000"/>
                </a:solidFill>
                <a:latin typeface="Roboto Light" panose="02000000000000000000" pitchFamily="2" charset="0"/>
                <a:ea typeface="Roboto Light" panose="02000000000000000000" pitchFamily="2" charset="0"/>
              </a:rPr>
              <a:t>who, what, when, where and why of the data</a:t>
            </a:r>
            <a:r>
              <a:rPr lang="en-GB" sz="1800" dirty="0">
                <a:latin typeface="Roboto Light" panose="02000000000000000000" pitchFamily="2" charset="0"/>
                <a:ea typeface="Roboto Light" panose="02000000000000000000" pitchFamily="2" charset="0"/>
              </a:rPr>
              <a:t>.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 (</a:t>
            </a:r>
            <a:r>
              <a:rPr lang="en-US" sz="1800" dirty="0" err="1">
                <a:latin typeface="Roboto Light" panose="02000000000000000000" pitchFamily="2" charset="0"/>
                <a:ea typeface="Roboto Light" panose="02000000000000000000" pitchFamily="2" charset="0"/>
              </a:rPr>
              <a:t>Yau</a:t>
            </a:r>
            <a:r>
              <a:rPr lang="en-US" sz="1800" dirty="0">
                <a:latin typeface="Roboto Light" panose="02000000000000000000" pitchFamily="2" charset="0"/>
                <a:ea typeface="Roboto Light" panose="02000000000000000000" pitchFamily="2" charset="0"/>
              </a:rPr>
              <a:t> 2013).</a:t>
            </a: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68880"/>
            <a:ext cx="3975904" cy="2455968"/>
          </a:xfrm>
          <a:prstGeom prst="rect">
            <a:avLst/>
          </a:prstGeom>
        </p:spPr>
      </p:pic>
      <p:sp>
        <p:nvSpPr>
          <p:cNvPr id="6" name="TextBox 5">
            <a:extLst>
              <a:ext uri="{FF2B5EF4-FFF2-40B4-BE49-F238E27FC236}">
                <a16:creationId xmlns:a16="http://schemas.microsoft.com/office/drawing/2014/main" xmlns="" id="{E75C6413-3497-438C-AB58-1CD3487AF468}"/>
              </a:ext>
            </a:extLst>
          </p:cNvPr>
          <p:cNvSpPr txBox="1"/>
          <p:nvPr/>
        </p:nvSpPr>
        <p:spPr>
          <a:xfrm>
            <a:off x="5047701" y="2481730"/>
            <a:ext cx="1308345"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Context Cue</a:t>
            </a:r>
            <a:endParaRPr lang="en-SG" sz="1400" dirty="0"/>
          </a:p>
        </p:txBody>
      </p:sp>
      <p:sp>
        <p:nvSpPr>
          <p:cNvPr id="7" name="TextBox 6">
            <a:extLst>
              <a:ext uri="{FF2B5EF4-FFF2-40B4-BE49-F238E27FC236}">
                <a16:creationId xmlns:a16="http://schemas.microsoft.com/office/drawing/2014/main" xmlns="" id="{4DC2694C-21DB-4C8F-BB96-98CEB21127FA}"/>
              </a:ext>
            </a:extLst>
          </p:cNvPr>
          <p:cNvSpPr txBox="1"/>
          <p:nvPr/>
        </p:nvSpPr>
        <p:spPr>
          <a:xfrm rot="1475596">
            <a:off x="4060426" y="3488767"/>
            <a:ext cx="1143569"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a:t>
            </a:r>
            <a:endParaRPr lang="en-SG" sz="1400" dirty="0"/>
          </a:p>
        </p:txBody>
      </p:sp>
      <p:sp>
        <p:nvSpPr>
          <p:cNvPr id="8" name="TextBox 7">
            <a:extLst>
              <a:ext uri="{FF2B5EF4-FFF2-40B4-BE49-F238E27FC236}">
                <a16:creationId xmlns:a16="http://schemas.microsoft.com/office/drawing/2014/main" xmlns="" id="{F3371018-0FE8-478C-939C-FCC851B6CDEF}"/>
              </a:ext>
            </a:extLst>
          </p:cNvPr>
          <p:cNvSpPr txBox="1"/>
          <p:nvPr/>
        </p:nvSpPr>
        <p:spPr>
          <a:xfrm rot="16200000">
            <a:off x="1802174" y="3506335"/>
            <a:ext cx="795153"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1" name="TextBox 10">
            <a:extLst>
              <a:ext uri="{FF2B5EF4-FFF2-40B4-BE49-F238E27FC236}">
                <a16:creationId xmlns:a16="http://schemas.microsoft.com/office/drawing/2014/main" xmlns="" id="{2045DA6D-B267-47F6-AA45-AB0581E6E92E}"/>
              </a:ext>
            </a:extLst>
          </p:cNvPr>
          <p:cNvSpPr txBox="1"/>
          <p:nvPr/>
        </p:nvSpPr>
        <p:spPr>
          <a:xfrm>
            <a:off x="4572000" y="2912274"/>
            <a:ext cx="1749548"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Coordinate System</a:t>
            </a:r>
            <a:endParaRPr lang="en-SG" sz="1400" dirty="0"/>
          </a:p>
        </p:txBody>
      </p:sp>
      <p:sp>
        <p:nvSpPr>
          <p:cNvPr id="12" name="TextBox 11">
            <a:extLst>
              <a:ext uri="{FF2B5EF4-FFF2-40B4-BE49-F238E27FC236}">
                <a16:creationId xmlns:a16="http://schemas.microsoft.com/office/drawing/2014/main" xmlns="" id="{C9C53390-BE38-456A-B274-BE419FC595AC}"/>
              </a:ext>
            </a:extLst>
          </p:cNvPr>
          <p:cNvSpPr txBox="1"/>
          <p:nvPr/>
        </p:nvSpPr>
        <p:spPr>
          <a:xfrm>
            <a:off x="4061756" y="4924848"/>
            <a:ext cx="795153" cy="1844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3" name="TextBox 12">
            <a:extLst>
              <a:ext uri="{FF2B5EF4-FFF2-40B4-BE49-F238E27FC236}">
                <a16:creationId xmlns:a16="http://schemas.microsoft.com/office/drawing/2014/main" xmlns="" id="{B8C0860A-155B-434E-B1FC-EECCB83A09FE}"/>
              </a:ext>
            </a:extLst>
          </p:cNvPr>
          <p:cNvSpPr txBox="1"/>
          <p:nvPr/>
        </p:nvSpPr>
        <p:spPr>
          <a:xfrm>
            <a:off x="6798356" y="2777926"/>
            <a:ext cx="1749548" cy="1911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Simplest Form – mapping data onto geometry and colour</a:t>
            </a:r>
          </a:p>
          <a:p>
            <a:pPr marL="0" indent="0" algn="ctr">
              <a:buNone/>
            </a:pPr>
            <a:endParaRPr lang="en-US" sz="1400" dirty="0"/>
          </a:p>
          <a:p>
            <a:pPr marL="0" indent="0" algn="ctr">
              <a:buNone/>
            </a:pPr>
            <a:r>
              <a:rPr lang="en-US" sz="1400" dirty="0"/>
              <a:t>Human beings are naturally hardwired to find patterns</a:t>
            </a:r>
            <a:endParaRPr lang="en-SG" sz="1400" dirty="0"/>
          </a:p>
        </p:txBody>
      </p:sp>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Multiple Windows – Spiral Calendar Method</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a:solidFill>
                  <a:prstClr val="black"/>
                </a:solidFill>
                <a:latin typeface="Calibri"/>
              </a:rPr>
              <a:t>Rapid Zooming</a:t>
            </a: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a:solidFill>
                  <a:prstClr val="black"/>
                </a:solidFill>
                <a:latin typeface="Calibri"/>
              </a:rPr>
              <a:t>Elision</a:t>
            </a: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a:solidFill>
                  <a:prstClr val="black"/>
                </a:solidFill>
                <a:latin typeface="Calibri"/>
              </a:rPr>
              <a:t>Distortion</a:t>
            </a: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a:solidFill>
                  <a:prstClr val="black"/>
                </a:solidFill>
                <a:latin typeface="Calibri"/>
              </a:rPr>
              <a:t>Multiple Windows</a:t>
            </a:r>
          </a:p>
        </p:txBody>
      </p:sp>
    </p:spTree>
    <p:custDataLst>
      <p:tags r:id="rId1"/>
    </p:custDataLst>
    <p:extLst>
      <p:ext uri="{BB962C8B-B14F-4D97-AF65-F5344CB8AC3E}">
        <p14:creationId xmlns:p14="http://schemas.microsoft.com/office/powerpoint/2010/main" val="540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760538"/>
            <a:ext cx="5502447" cy="3368364"/>
          </a:xfrm>
          <a:prstGeom prst="rect">
            <a:avLst/>
          </a:prstGeom>
        </p:spPr>
      </p:pic>
      <p:pic>
        <p:nvPicPr>
          <p:cNvPr id="2" name="Picture 1"/>
          <p:cNvPicPr>
            <a:picLocks noChangeAspect="1"/>
          </p:cNvPicPr>
          <p:nvPr/>
        </p:nvPicPr>
        <p:blipFill>
          <a:blip r:embed="rId5"/>
          <a:stretch>
            <a:fillRect/>
          </a:stretch>
        </p:blipFill>
        <p:spPr>
          <a:xfrm>
            <a:off x="3258607" y="929063"/>
            <a:ext cx="5500956" cy="769108"/>
          </a:xfrm>
          <a:prstGeom prst="rect">
            <a:avLst/>
          </a:prstGeom>
        </p:spPr>
      </p:pic>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components 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and Volume (e.g., square area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Colour</a:t>
            </a:r>
          </a:p>
        </p:txBody>
      </p:sp>
      <p:sp>
        <p:nvSpPr>
          <p:cNvPr id="5" name="TextBox 4">
            <a:extLst>
              <a:ext uri="{FF2B5EF4-FFF2-40B4-BE49-F238E27FC236}">
                <a16:creationId xmlns:a16="http://schemas.microsoft.com/office/drawing/2014/main" xmlns="" id="{F5B9AD88-1621-44D0-BAC1-37ADC2D42B01}"/>
              </a:ext>
            </a:extLst>
          </p:cNvPr>
          <p:cNvSpPr txBox="1"/>
          <p:nvPr/>
        </p:nvSpPr>
        <p:spPr>
          <a:xfrm>
            <a:off x="5311140" y="3772356"/>
            <a:ext cx="2688124" cy="8233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Cues to choose from depend on data &amp; business objectives</a:t>
            </a:r>
            <a:endParaRPr lang="en-SG" sz="1400" dirty="0"/>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a:latin typeface="Roboto Light"/>
              </a:rPr>
              <a:t>Compare “Compute Using”: </a:t>
            </a: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xmlns=""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xmlns="" val="1014771066"/>
                    </a:ext>
                  </a:extLst>
                </a:gridCol>
                <a:gridCol w="5677112">
                  <a:extLst>
                    <a:ext uri="{9D8B030D-6E8A-4147-A177-3AD203B41FA5}">
                      <a16:colId xmlns:a16="http://schemas.microsoft.com/office/drawing/2014/main" xmlns=""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xmlns=""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xmlns=""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xmlns=""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xmlns=""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xmlns=""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xmlns="" id="{BB898FF3-CF8A-4B84-A3CD-D88AB1E57F5B}"/>
              </a:ext>
            </a:extLst>
          </p:cNvPr>
          <p:cNvSpPr txBox="1"/>
          <p:nvPr/>
        </p:nvSpPr>
        <p:spPr>
          <a:xfrm>
            <a:off x="127675" y="899616"/>
            <a:ext cx="1344062"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Each data point represented by symbol taking up the same amount of space; however, hard to sometimes read the data</a:t>
            </a:r>
            <a:endParaRPr lang="en-SG" sz="1100" dirty="0"/>
          </a:p>
        </p:txBody>
      </p:sp>
      <p:sp>
        <p:nvSpPr>
          <p:cNvPr id="8" name="TextBox 7">
            <a:extLst>
              <a:ext uri="{FF2B5EF4-FFF2-40B4-BE49-F238E27FC236}">
                <a16:creationId xmlns:a16="http://schemas.microsoft.com/office/drawing/2014/main" xmlns="" id="{78AB9BFA-4223-4780-AFB5-079666C33282}"/>
              </a:ext>
            </a:extLst>
          </p:cNvPr>
          <p:cNvSpPr txBox="1"/>
          <p:nvPr/>
        </p:nvSpPr>
        <p:spPr>
          <a:xfrm>
            <a:off x="7740055" y="861566"/>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Works in both vertical or horizontal direction.</a:t>
            </a:r>
          </a:p>
          <a:p>
            <a:pPr marL="0" indent="0" algn="ctr">
              <a:buNone/>
            </a:pPr>
            <a:endParaRPr lang="en-US" sz="1100" dirty="0"/>
          </a:p>
          <a:p>
            <a:pPr marL="0" indent="0" algn="ctr">
              <a:buNone/>
            </a:pPr>
            <a:r>
              <a:rPr lang="en-US" sz="1100" dirty="0"/>
              <a:t>Pay attention to the axis; absolute lengths could be misleading</a:t>
            </a:r>
            <a:endParaRPr lang="en-SG" sz="1100" dirty="0"/>
          </a:p>
        </p:txBody>
      </p:sp>
      <p:sp>
        <p:nvSpPr>
          <p:cNvPr id="10" name="TextBox 9">
            <a:extLst>
              <a:ext uri="{FF2B5EF4-FFF2-40B4-BE49-F238E27FC236}">
                <a16:creationId xmlns:a16="http://schemas.microsoft.com/office/drawing/2014/main" xmlns="" id="{31956D8C-EA5D-4178-B29D-46A5AA57E2E6}"/>
              </a:ext>
            </a:extLst>
          </p:cNvPr>
          <p:cNvSpPr txBox="1"/>
          <p:nvPr/>
        </p:nvSpPr>
        <p:spPr>
          <a:xfrm>
            <a:off x="7740055" y="2878734"/>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Pay attention to the axis; absolute lengths could be misleading</a:t>
            </a:r>
            <a:endParaRPr lang="en-SG" sz="1100" dirty="0"/>
          </a:p>
        </p:txBody>
      </p:sp>
    </p:spTree>
    <p:extLst>
      <p:ext uri="{BB962C8B-B14F-4D97-AF65-F5344CB8AC3E}">
        <p14:creationId xmlns:p14="http://schemas.microsoft.com/office/powerpoint/2010/main" val="6163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10" y="639019"/>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48" y="628626"/>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xmlns="" id="{2F615D6D-F795-4241-ADC9-894EC657B929}"/>
              </a:ext>
            </a:extLst>
          </p:cNvPr>
          <p:cNvSpPr txBox="1"/>
          <p:nvPr/>
        </p:nvSpPr>
        <p:spPr>
          <a:xfrm>
            <a:off x="50479" y="92293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Shapes can add a 3</a:t>
            </a:r>
            <a:r>
              <a:rPr lang="en-US" sz="1100" baseline="30000" dirty="0"/>
              <a:t>rd</a:t>
            </a:r>
            <a:r>
              <a:rPr lang="en-US" sz="1100" dirty="0"/>
              <a:t> dimension to the interpretation of the data</a:t>
            </a:r>
            <a:endParaRPr lang="en-SG" sz="1100" dirty="0"/>
          </a:p>
        </p:txBody>
      </p:sp>
      <p:sp>
        <p:nvSpPr>
          <p:cNvPr id="7" name="TextBox 6">
            <a:extLst>
              <a:ext uri="{FF2B5EF4-FFF2-40B4-BE49-F238E27FC236}">
                <a16:creationId xmlns:a16="http://schemas.microsoft.com/office/drawing/2014/main" xmlns="" id="{FB8D5054-429D-4179-86FD-7747A4468CA9}"/>
              </a:ext>
            </a:extLst>
          </p:cNvPr>
          <p:cNvSpPr txBox="1"/>
          <p:nvPr/>
        </p:nvSpPr>
        <p:spPr>
          <a:xfrm>
            <a:off x="7656101" y="628626"/>
            <a:ext cx="1367885" cy="21558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000" dirty="0"/>
              <a:t>(Assume all units are m</a:t>
            </a:r>
            <a:r>
              <a:rPr lang="en-US" sz="1000" baseline="30000" dirty="0"/>
              <a:t>2</a:t>
            </a:r>
            <a:r>
              <a:rPr lang="en-US" sz="1000" dirty="0"/>
              <a:t>)</a:t>
            </a:r>
            <a:br>
              <a:rPr lang="en-US" sz="1000" dirty="0"/>
            </a:br>
            <a:r>
              <a:rPr lang="en-US" sz="1000" dirty="0"/>
              <a:t>Area of Square = 1</a:t>
            </a:r>
          </a:p>
          <a:p>
            <a:pPr marL="0" indent="0" algn="ctr">
              <a:buNone/>
            </a:pPr>
            <a:endParaRPr lang="en-US" sz="1000" dirty="0"/>
          </a:p>
          <a:p>
            <a:pPr marL="0" indent="0" algn="ctr">
              <a:buNone/>
            </a:pPr>
            <a:r>
              <a:rPr lang="en-US" sz="1000" dirty="0"/>
              <a:t>Increase area by 50%; area of new square = 1.5</a:t>
            </a:r>
          </a:p>
          <a:p>
            <a:pPr marL="0" indent="0" algn="ctr">
              <a:buNone/>
            </a:pPr>
            <a:endParaRPr lang="en-US" sz="1000" dirty="0"/>
          </a:p>
          <a:p>
            <a:pPr marL="0" indent="0" algn="ctr">
              <a:buNone/>
            </a:pPr>
            <a:r>
              <a:rPr lang="en-US" sz="1000" dirty="0"/>
              <a:t>Since it’s a square, the length of each side  = SQRT(1.5) = 1.2222</a:t>
            </a:r>
            <a:endParaRPr lang="en-SG" sz="1000" dirty="0"/>
          </a:p>
        </p:txBody>
      </p:sp>
      <p:sp>
        <p:nvSpPr>
          <p:cNvPr id="9" name="TextBox 8">
            <a:extLst>
              <a:ext uri="{FF2B5EF4-FFF2-40B4-BE49-F238E27FC236}">
                <a16:creationId xmlns:a16="http://schemas.microsoft.com/office/drawing/2014/main" xmlns="" id="{57D03F39-8462-4ADD-AF68-FD0AF5CFEFDA}"/>
              </a:ext>
            </a:extLst>
          </p:cNvPr>
          <p:cNvSpPr txBox="1"/>
          <p:nvPr/>
        </p:nvSpPr>
        <p:spPr>
          <a:xfrm>
            <a:off x="6245539" y="326328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is good for labelling and </a:t>
            </a:r>
            <a:r>
              <a:rPr lang="en-US" sz="1100" dirty="0" err="1"/>
              <a:t>categorisation</a:t>
            </a:r>
            <a:r>
              <a:rPr lang="en-US" sz="1100" dirty="0"/>
              <a:t>, but poor for displaying shape, detail or space</a:t>
            </a:r>
            <a:endParaRPr lang="en-SG" sz="1100" dirty="0"/>
          </a:p>
        </p:txBody>
      </p:sp>
    </p:spTree>
    <p:extLst>
      <p:ext uri="{BB962C8B-B14F-4D97-AF65-F5344CB8AC3E}">
        <p14:creationId xmlns:p14="http://schemas.microsoft.com/office/powerpoint/2010/main" val="23441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a:xfrm>
            <a:off x="260212" y="1905100"/>
            <a:ext cx="669269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pic>
        <p:nvPicPr>
          <p:cNvPr id="5" name="Picture 4">
            <a:extLst>
              <a:ext uri="{FF2B5EF4-FFF2-40B4-BE49-F238E27FC236}">
                <a16:creationId xmlns:a16="http://schemas.microsoft.com/office/drawing/2014/main" xmlns="" id="{878A3EDC-C1E4-4DE5-B7C3-F062C2EDFCD5}"/>
              </a:ext>
            </a:extLst>
          </p:cNvPr>
          <p:cNvPicPr>
            <a:picLocks noChangeAspect="1"/>
          </p:cNvPicPr>
          <p:nvPr/>
        </p:nvPicPr>
        <p:blipFill>
          <a:blip r:embed="rId3"/>
          <a:stretch>
            <a:fillRect/>
          </a:stretch>
        </p:blipFill>
        <p:spPr>
          <a:xfrm>
            <a:off x="6952911" y="180838"/>
            <a:ext cx="2038689" cy="2020463"/>
          </a:xfrm>
          <a:prstGeom prst="rect">
            <a:avLst/>
          </a:prstGeom>
        </p:spPr>
      </p:pic>
      <p:sp>
        <p:nvSpPr>
          <p:cNvPr id="6" name="TextBox 5">
            <a:extLst>
              <a:ext uri="{FF2B5EF4-FFF2-40B4-BE49-F238E27FC236}">
                <a16:creationId xmlns:a16="http://schemas.microsoft.com/office/drawing/2014/main" xmlns="" id="{C0FD0614-C1DB-4B27-8027-8A9FDAAF46DF}"/>
              </a:ext>
            </a:extLst>
          </p:cNvPr>
          <p:cNvSpPr txBox="1"/>
          <p:nvPr/>
        </p:nvSpPr>
        <p:spPr>
          <a:xfrm>
            <a:off x="7015159" y="2236729"/>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pic>
        <p:nvPicPr>
          <p:cNvPr id="7" name="Picture 6">
            <a:extLst>
              <a:ext uri="{FF2B5EF4-FFF2-40B4-BE49-F238E27FC236}">
                <a16:creationId xmlns:a16="http://schemas.microsoft.com/office/drawing/2014/main" xmlns="" id="{D0090166-6E42-4656-80A1-AD6AE3879779}"/>
              </a:ext>
            </a:extLst>
          </p:cNvPr>
          <p:cNvPicPr>
            <a:picLocks noChangeAspect="1"/>
          </p:cNvPicPr>
          <p:nvPr/>
        </p:nvPicPr>
        <p:blipFill>
          <a:blip r:embed="rId3"/>
          <a:stretch>
            <a:fillRect/>
          </a:stretch>
        </p:blipFill>
        <p:spPr>
          <a:xfrm>
            <a:off x="6952911" y="2575284"/>
            <a:ext cx="2038689" cy="2020463"/>
          </a:xfrm>
          <a:prstGeom prst="rect">
            <a:avLst/>
          </a:prstGeom>
        </p:spPr>
      </p:pic>
      <p:sp>
        <p:nvSpPr>
          <p:cNvPr id="8" name="TextBox 7">
            <a:extLst>
              <a:ext uri="{FF2B5EF4-FFF2-40B4-BE49-F238E27FC236}">
                <a16:creationId xmlns:a16="http://schemas.microsoft.com/office/drawing/2014/main" xmlns="" id="{F4CE262F-787E-4AAD-9207-BE4600527E6C}"/>
              </a:ext>
            </a:extLst>
          </p:cNvPr>
          <p:cNvSpPr txBox="1"/>
          <p:nvPr/>
        </p:nvSpPr>
        <p:spPr>
          <a:xfrm>
            <a:off x="7015159" y="5455605"/>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sp>
        <p:nvSpPr>
          <p:cNvPr id="9" name="TextBox 8">
            <a:extLst>
              <a:ext uri="{FF2B5EF4-FFF2-40B4-BE49-F238E27FC236}">
                <a16:creationId xmlns:a16="http://schemas.microsoft.com/office/drawing/2014/main" xmlns="" id="{D9459E6F-5B67-4269-B116-F37420CBEC2A}"/>
              </a:ext>
            </a:extLst>
          </p:cNvPr>
          <p:cNvSpPr txBox="1"/>
          <p:nvPr/>
        </p:nvSpPr>
        <p:spPr>
          <a:xfrm>
            <a:off x="6847420" y="4640178"/>
            <a:ext cx="1976441" cy="360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Blind Vision (deficiency is always R G)</a:t>
            </a:r>
            <a:endParaRPr lang="en-SG" sz="1100" dirty="0"/>
          </a:p>
        </p:txBody>
      </p:sp>
      <p:cxnSp>
        <p:nvCxnSpPr>
          <p:cNvPr id="11" name="Straight Arrow Connector 10">
            <a:extLst>
              <a:ext uri="{FF2B5EF4-FFF2-40B4-BE49-F238E27FC236}">
                <a16:creationId xmlns:a16="http://schemas.microsoft.com/office/drawing/2014/main" xmlns="" id="{69AA9CEE-E521-431F-8F93-20649387CE99}"/>
              </a:ext>
            </a:extLst>
          </p:cNvPr>
          <p:cNvCxnSpPr/>
          <p:nvPr/>
        </p:nvCxnSpPr>
        <p:spPr>
          <a:xfrm flipV="1">
            <a:off x="8003379" y="3061159"/>
            <a:ext cx="287181" cy="192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Freeform: Shape 12">
            <a:extLst>
              <a:ext uri="{FF2B5EF4-FFF2-40B4-BE49-F238E27FC236}">
                <a16:creationId xmlns:a16="http://schemas.microsoft.com/office/drawing/2014/main" xmlns="" id="{BBE6C3D3-787F-4FDB-819D-FA7BB98489EA}"/>
              </a:ext>
            </a:extLst>
          </p:cNvPr>
          <p:cNvSpPr/>
          <p:nvPr/>
        </p:nvSpPr>
        <p:spPr>
          <a:xfrm>
            <a:off x="7520940" y="3175402"/>
            <a:ext cx="845820" cy="1167998"/>
          </a:xfrm>
          <a:custGeom>
            <a:avLst/>
            <a:gdLst>
              <a:gd name="connsiteX0" fmla="*/ 0 w 845820"/>
              <a:gd name="connsiteY0" fmla="*/ 1152758 h 1167998"/>
              <a:gd name="connsiteX1" fmla="*/ 99060 w 845820"/>
              <a:gd name="connsiteY1" fmla="*/ 1076558 h 1167998"/>
              <a:gd name="connsiteX2" fmla="*/ 160020 w 845820"/>
              <a:gd name="connsiteY2" fmla="*/ 985118 h 1167998"/>
              <a:gd name="connsiteX3" fmla="*/ 198120 w 845820"/>
              <a:gd name="connsiteY3" fmla="*/ 847958 h 1167998"/>
              <a:gd name="connsiteX4" fmla="*/ 220980 w 845820"/>
              <a:gd name="connsiteY4" fmla="*/ 703178 h 1167998"/>
              <a:gd name="connsiteX5" fmla="*/ 251460 w 845820"/>
              <a:gd name="connsiteY5" fmla="*/ 497438 h 1167998"/>
              <a:gd name="connsiteX6" fmla="*/ 259080 w 845820"/>
              <a:gd name="connsiteY6" fmla="*/ 329798 h 1167998"/>
              <a:gd name="connsiteX7" fmla="*/ 297180 w 845820"/>
              <a:gd name="connsiteY7" fmla="*/ 124058 h 1167998"/>
              <a:gd name="connsiteX8" fmla="*/ 327660 w 845820"/>
              <a:gd name="connsiteY8" fmla="*/ 24998 h 1167998"/>
              <a:gd name="connsiteX9" fmla="*/ 365760 w 845820"/>
              <a:gd name="connsiteY9" fmla="*/ 2138 h 1167998"/>
              <a:gd name="connsiteX10" fmla="*/ 426720 w 845820"/>
              <a:gd name="connsiteY10" fmla="*/ 17378 h 1167998"/>
              <a:gd name="connsiteX11" fmla="*/ 495300 w 845820"/>
              <a:gd name="connsiteY11" fmla="*/ 146918 h 1167998"/>
              <a:gd name="connsiteX12" fmla="*/ 518160 w 845820"/>
              <a:gd name="connsiteY12" fmla="*/ 291698 h 1167998"/>
              <a:gd name="connsiteX13" fmla="*/ 556260 w 845820"/>
              <a:gd name="connsiteY13" fmla="*/ 497438 h 1167998"/>
              <a:gd name="connsiteX14" fmla="*/ 601980 w 845820"/>
              <a:gd name="connsiteY14" fmla="*/ 786998 h 1167998"/>
              <a:gd name="connsiteX15" fmla="*/ 632460 w 845820"/>
              <a:gd name="connsiteY15" fmla="*/ 939398 h 1167998"/>
              <a:gd name="connsiteX16" fmla="*/ 708660 w 845820"/>
              <a:gd name="connsiteY16" fmla="*/ 1084178 h 1167998"/>
              <a:gd name="connsiteX17" fmla="*/ 769620 w 845820"/>
              <a:gd name="connsiteY17" fmla="*/ 1145138 h 1167998"/>
              <a:gd name="connsiteX18" fmla="*/ 845820 w 845820"/>
              <a:gd name="connsiteY18" fmla="*/ 1167998 h 11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820" h="1167998">
                <a:moveTo>
                  <a:pt x="0" y="1152758"/>
                </a:moveTo>
                <a:cubicBezTo>
                  <a:pt x="36195" y="1128628"/>
                  <a:pt x="72390" y="1104498"/>
                  <a:pt x="99060" y="1076558"/>
                </a:cubicBezTo>
                <a:cubicBezTo>
                  <a:pt x="125730" y="1048618"/>
                  <a:pt x="143510" y="1023218"/>
                  <a:pt x="160020" y="985118"/>
                </a:cubicBezTo>
                <a:cubicBezTo>
                  <a:pt x="176530" y="947018"/>
                  <a:pt x="187960" y="894948"/>
                  <a:pt x="198120" y="847958"/>
                </a:cubicBezTo>
                <a:cubicBezTo>
                  <a:pt x="208280" y="800968"/>
                  <a:pt x="212090" y="761598"/>
                  <a:pt x="220980" y="703178"/>
                </a:cubicBezTo>
                <a:cubicBezTo>
                  <a:pt x="229870" y="644758"/>
                  <a:pt x="245110" y="559668"/>
                  <a:pt x="251460" y="497438"/>
                </a:cubicBezTo>
                <a:cubicBezTo>
                  <a:pt x="257810" y="435208"/>
                  <a:pt x="251460" y="392028"/>
                  <a:pt x="259080" y="329798"/>
                </a:cubicBezTo>
                <a:cubicBezTo>
                  <a:pt x="266700" y="267568"/>
                  <a:pt x="285750" y="174858"/>
                  <a:pt x="297180" y="124058"/>
                </a:cubicBezTo>
                <a:cubicBezTo>
                  <a:pt x="308610" y="73258"/>
                  <a:pt x="316230" y="45318"/>
                  <a:pt x="327660" y="24998"/>
                </a:cubicBezTo>
                <a:cubicBezTo>
                  <a:pt x="339090" y="4678"/>
                  <a:pt x="349250" y="3408"/>
                  <a:pt x="365760" y="2138"/>
                </a:cubicBezTo>
                <a:cubicBezTo>
                  <a:pt x="382270" y="868"/>
                  <a:pt x="405130" y="-6752"/>
                  <a:pt x="426720" y="17378"/>
                </a:cubicBezTo>
                <a:cubicBezTo>
                  <a:pt x="448310" y="41508"/>
                  <a:pt x="480060" y="101198"/>
                  <a:pt x="495300" y="146918"/>
                </a:cubicBezTo>
                <a:cubicBezTo>
                  <a:pt x="510540" y="192638"/>
                  <a:pt x="508000" y="233278"/>
                  <a:pt x="518160" y="291698"/>
                </a:cubicBezTo>
                <a:cubicBezTo>
                  <a:pt x="528320" y="350118"/>
                  <a:pt x="542290" y="414888"/>
                  <a:pt x="556260" y="497438"/>
                </a:cubicBezTo>
                <a:cubicBezTo>
                  <a:pt x="570230" y="579988"/>
                  <a:pt x="589280" y="713338"/>
                  <a:pt x="601980" y="786998"/>
                </a:cubicBezTo>
                <a:cubicBezTo>
                  <a:pt x="614680" y="860658"/>
                  <a:pt x="614680" y="889868"/>
                  <a:pt x="632460" y="939398"/>
                </a:cubicBezTo>
                <a:cubicBezTo>
                  <a:pt x="650240" y="988928"/>
                  <a:pt x="685800" y="1049888"/>
                  <a:pt x="708660" y="1084178"/>
                </a:cubicBezTo>
                <a:cubicBezTo>
                  <a:pt x="731520" y="1118468"/>
                  <a:pt x="746760" y="1131168"/>
                  <a:pt x="769620" y="1145138"/>
                </a:cubicBezTo>
                <a:cubicBezTo>
                  <a:pt x="792480" y="1159108"/>
                  <a:pt x="845820" y="1166728"/>
                  <a:pt x="845820" y="1167998"/>
                </a:cubicBezTo>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xmlns="" id="{47E51B26-8F18-4247-B1B5-73D75163D172}"/>
              </a:ext>
            </a:extLst>
          </p:cNvPr>
          <p:cNvSpPr txBox="1"/>
          <p:nvPr/>
        </p:nvSpPr>
        <p:spPr>
          <a:xfrm>
            <a:off x="8298179" y="2820942"/>
            <a:ext cx="845821" cy="5045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1 collapsed frequency</a:t>
            </a:r>
            <a:endParaRPr lang="en-SG" sz="1100" dirty="0"/>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9630</TotalTime>
  <Words>3435</Words>
  <Application>Microsoft Office PowerPoint</Application>
  <PresentationFormat>On-screen Show (16:9)</PresentationFormat>
  <Paragraphs>428</Paragraphs>
  <Slides>64</Slides>
  <Notes>35</Notes>
  <HiddenSlides>6</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64</vt:i4>
      </vt:variant>
    </vt:vector>
  </HeadingPairs>
  <TitlesOfParts>
    <vt:vector size="79" baseType="lpstr">
      <vt:lpstr>Arial</vt:lpstr>
      <vt:lpstr>Calibri</vt:lpstr>
      <vt:lpstr>Lucida Sans</vt:lpstr>
      <vt:lpstr>Lucida Sans</vt:lpstr>
      <vt:lpstr>Montserrat Medium</vt:lpstr>
      <vt:lpstr>Roboto</vt:lpstr>
      <vt:lpstr>Roboto Light</vt:lpstr>
      <vt:lpstr>Roboto Medium</vt:lpstr>
      <vt:lpstr>黑体</vt:lpstr>
      <vt:lpstr>System Font Regular</vt:lpstr>
      <vt:lpstr>Wingdings</vt:lpstr>
      <vt:lpstr>ヒラギノ角ゴ Pro W3</vt:lpstr>
      <vt:lpstr>Office Theme</vt:lpstr>
      <vt:lpstr>3_Office Theme</vt:lpstr>
      <vt:lpstr>1_Office Theme</vt:lpstr>
      <vt:lpstr>ANL201 – Study Units</vt:lpstr>
      <vt:lpstr>Learning Objectives of ANL201 </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275</cp:revision>
  <dcterms:created xsi:type="dcterms:W3CDTF">2010-04-12T23:12:02Z</dcterms:created>
  <dcterms:modified xsi:type="dcterms:W3CDTF">2021-01-25T11:07:02Z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